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2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99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ordwall.net/resource/4246357/engleski-jezik/07unit-1-next-kin-01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e-sfera.hr/dodatni-digitalni-sadrzaji/627ec4eb-92c2-48c3-a83d-b97efedec711/assets/audio/1_1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ordwall.net/resource/4246679/engleski-jezik/07unit-1-next-kin-02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e-sfera.hr/dodatni-digitalni-sadrzaji/627ec4eb-92c2-48c3-a83d-b97efedec711/assets/audio/1_1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4246953/engleski-jezik/07unit-1-next-kin-0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td88khv52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4713" y="1485914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Avenir Next LT Pro" panose="020B0504020202020204" pitchFamily="34" charset="-18"/>
              </a:rPr>
              <a:t>UNIT 1; </a:t>
            </a:r>
            <a:br>
              <a:rPr lang="hr-HR" sz="4400" b="1" u="sng" dirty="0">
                <a:solidFill>
                  <a:schemeClr val="accent2"/>
                </a:solidFill>
                <a:latin typeface="Avenir Next LT Pro" panose="020B0504020202020204" pitchFamily="34" charset="-18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Avenir Next LT Pro" panose="020B0504020202020204" pitchFamily="34" charset="-18"/>
              </a:rPr>
              <a:t>With</a:t>
            </a:r>
            <a:r>
              <a:rPr lang="hr-HR" sz="4400" b="1" u="sng" dirty="0">
                <a:solidFill>
                  <a:schemeClr val="accent2"/>
                </a:solidFill>
                <a:latin typeface="Avenir Next LT Pro" panose="020B0504020202020204" pitchFamily="34" charset="-18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Avenir Next LT Pro" panose="020B0504020202020204" pitchFamily="34" charset="-18"/>
              </a:rPr>
              <a:t>you</a:t>
            </a:r>
            <a:r>
              <a:rPr lang="hr-HR" sz="4400" b="1" u="sng" dirty="0">
                <a:solidFill>
                  <a:schemeClr val="accent2"/>
                </a:solidFill>
                <a:latin typeface="Avenir Next LT Pro" panose="020B0504020202020204" pitchFamily="34" charset="-18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Avenir Next LT Pro" panose="020B0504020202020204" pitchFamily="34" charset="-18"/>
              </a:rPr>
              <a:t>from</a:t>
            </a:r>
            <a:r>
              <a:rPr lang="hr-HR" sz="4400" b="1" u="sng" dirty="0">
                <a:solidFill>
                  <a:schemeClr val="accent2"/>
                </a:solidFill>
                <a:latin typeface="Avenir Next LT Pro" panose="020B0504020202020204" pitchFamily="34" charset="-18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Avenir Next LT Pro" panose="020B0504020202020204" pitchFamily="34" charset="-18"/>
              </a:rPr>
              <a:t>the</a:t>
            </a:r>
            <a:r>
              <a:rPr lang="hr-HR" sz="4400" b="1" u="sng" dirty="0">
                <a:solidFill>
                  <a:schemeClr val="accent2"/>
                </a:solidFill>
                <a:latin typeface="Avenir Next LT Pro" panose="020B0504020202020204" pitchFamily="34" charset="-18"/>
              </a:rPr>
              <a:t> start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440" y="3287722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latin typeface="Avenir Next LT Pro" panose="020B0504020202020204" pitchFamily="34" charset="-18"/>
                <a:ea typeface="+mj-ea"/>
                <a:cs typeface="+mj-cs"/>
              </a:rPr>
              <a:t>Next</a:t>
            </a:r>
            <a:r>
              <a:rPr lang="hr-HR" sz="4400" dirty="0">
                <a:latin typeface="Avenir Next LT Pro" panose="020B0504020202020204" pitchFamily="34" charset="-18"/>
                <a:ea typeface="+mj-ea"/>
                <a:cs typeface="+mj-cs"/>
              </a:rPr>
              <a:t> </a:t>
            </a:r>
            <a:r>
              <a:rPr lang="hr-HR" sz="4400" dirty="0" err="1">
                <a:latin typeface="Avenir Next LT Pro" panose="020B0504020202020204" pitchFamily="34" charset="-18"/>
                <a:ea typeface="+mj-ea"/>
                <a:cs typeface="+mj-cs"/>
              </a:rPr>
              <a:t>of</a:t>
            </a:r>
            <a:r>
              <a:rPr lang="hr-HR" sz="4400" dirty="0">
                <a:latin typeface="Avenir Next LT Pro" panose="020B0504020202020204" pitchFamily="34" charset="-18"/>
                <a:ea typeface="+mj-ea"/>
                <a:cs typeface="+mj-cs"/>
              </a:rPr>
              <a:t> </a:t>
            </a:r>
            <a:r>
              <a:rPr lang="hr-HR" sz="4400" dirty="0" err="1">
                <a:latin typeface="Avenir Next LT Pro" panose="020B0504020202020204" pitchFamily="34" charset="-18"/>
                <a:ea typeface="+mj-ea"/>
                <a:cs typeface="+mj-cs"/>
              </a:rPr>
              <a:t>kin</a:t>
            </a:r>
            <a:endParaRPr lang="hr-HR" sz="4400" dirty="0">
              <a:latin typeface="Avenir Next LT Pro" panose="020B0504020202020204" pitchFamily="34" charset="-18"/>
              <a:ea typeface="+mj-ea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8257">
            <a:off x="638343" y="1325602"/>
            <a:ext cx="3230789" cy="43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559BE42F-82A6-4409-B7BB-5C17DF38F325}"/>
              </a:ext>
            </a:extLst>
          </p:cNvPr>
          <p:cNvSpPr/>
          <p:nvPr/>
        </p:nvSpPr>
        <p:spPr>
          <a:xfrm>
            <a:off x="417680" y="372042"/>
            <a:ext cx="8371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err="1">
                <a:latin typeface="Avenir Next LT Pro" panose="020B0504020202020204" pitchFamily="34" charset="-18"/>
              </a:rPr>
              <a:t>These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people</a:t>
            </a:r>
            <a:r>
              <a:rPr lang="hr-HR" sz="2000" dirty="0">
                <a:latin typeface="Avenir Next LT Pro" panose="020B0504020202020204" pitchFamily="34" charset="-18"/>
              </a:rPr>
              <a:t> are </a:t>
            </a:r>
            <a:r>
              <a:rPr lang="hr-HR" sz="2000" dirty="0" err="1">
                <a:latin typeface="Avenir Next LT Pro" panose="020B0504020202020204" pitchFamily="34" charset="-18"/>
              </a:rPr>
              <a:t>all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related</a:t>
            </a:r>
            <a:r>
              <a:rPr lang="hr-HR" sz="2000" dirty="0">
                <a:latin typeface="Avenir Next LT Pro" panose="020B0504020202020204" pitchFamily="34" charset="-18"/>
              </a:rPr>
              <a:t>. Who do </a:t>
            </a:r>
            <a:r>
              <a:rPr lang="hr-HR" sz="2000" dirty="0" err="1">
                <a:latin typeface="Avenir Next LT Pro" panose="020B0504020202020204" pitchFamily="34" charset="-18"/>
              </a:rPr>
              <a:t>you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think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they</a:t>
            </a:r>
            <a:r>
              <a:rPr lang="hr-HR" sz="2000" dirty="0">
                <a:latin typeface="Avenir Next LT Pro" panose="020B0504020202020204" pitchFamily="34" charset="-18"/>
              </a:rPr>
              <a:t> are to </a:t>
            </a:r>
            <a:r>
              <a:rPr lang="hr-HR" sz="2000" dirty="0" err="1">
                <a:latin typeface="Avenir Next LT Pro" panose="020B0504020202020204" pitchFamily="34" charset="-18"/>
              </a:rPr>
              <a:t>each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other</a:t>
            </a:r>
            <a:r>
              <a:rPr lang="hr-HR" sz="2000" dirty="0">
                <a:latin typeface="Avenir Next LT Pro" panose="020B0504020202020204" pitchFamily="34" charset="-18"/>
              </a:rPr>
              <a:t>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8ACAD5-0369-4FFC-8F8E-991F97182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44" y="772152"/>
            <a:ext cx="3732632" cy="2520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A6060CE-BE69-4127-8768-6406B5107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93" y="772152"/>
            <a:ext cx="3737208" cy="2520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6CF777F-E0DB-4D04-ABF7-0DF9DB8E6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44" y="3429000"/>
            <a:ext cx="3733200" cy="244166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E1A19D4-9BE3-4981-99D3-CB11FF935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393" y="3429000"/>
            <a:ext cx="3724275" cy="2466975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4BDF26D7-1E7C-4F5C-9E12-52EC6F9FC14E}"/>
              </a:ext>
            </a:extLst>
          </p:cNvPr>
          <p:cNvSpPr/>
          <p:nvPr/>
        </p:nvSpPr>
        <p:spPr>
          <a:xfrm>
            <a:off x="417680" y="6085848"/>
            <a:ext cx="717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err="1">
                <a:latin typeface="Avenir Next LT Pro" panose="020B0504020202020204" pitchFamily="34" charset="-18"/>
              </a:rPr>
              <a:t>Write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the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posts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and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hastags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that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accompanied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these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photos</a:t>
            </a:r>
            <a:r>
              <a:rPr lang="hr-HR" sz="2000" dirty="0">
                <a:latin typeface="Avenir Next LT Pro" panose="020B0504020202020204" pitchFamily="34" charset="-18"/>
              </a:rPr>
              <a:t>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3475788A-6DD5-4E45-AF3A-DB64848B399E}"/>
              </a:ext>
            </a:extLst>
          </p:cNvPr>
          <p:cNvSpPr/>
          <p:nvPr/>
        </p:nvSpPr>
        <p:spPr>
          <a:xfrm>
            <a:off x="8304418" y="1306722"/>
            <a:ext cx="3682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 err="1">
                <a:latin typeface="Avenir Next LT Pro" panose="020B0504020202020204" pitchFamily="34" charset="-18"/>
              </a:rPr>
              <a:t>Grandpa’s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trying</a:t>
            </a:r>
            <a:r>
              <a:rPr lang="hr-HR" sz="2000" i="1" dirty="0">
                <a:latin typeface="Avenir Next LT Pro" panose="020B0504020202020204" pitchFamily="34" charset="-18"/>
              </a:rPr>
              <a:t> to Skype</a:t>
            </a:r>
          </a:p>
          <a:p>
            <a:r>
              <a:rPr lang="hr-HR" sz="2000" i="1" dirty="0">
                <a:latin typeface="Avenir Next LT Pro" panose="020B0504020202020204" pitchFamily="34" charset="-18"/>
              </a:rPr>
              <a:t>#</a:t>
            </a:r>
            <a:r>
              <a:rPr lang="hr-HR" sz="2000" i="1" dirty="0" err="1">
                <a:latin typeface="Avenir Next LT Pro" panose="020B0504020202020204" pitchFamily="34" charset="-18"/>
              </a:rPr>
              <a:t>familytime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</a:p>
        </p:txBody>
      </p:sp>
      <p:pic>
        <p:nvPicPr>
          <p:cNvPr id="1028" name="Picture 4" descr="Vidi izvornu sliku">
            <a:extLst>
              <a:ext uri="{FF2B5EF4-FFF2-40B4-BE49-F238E27FC236}">
                <a16:creationId xmlns:a16="http://schemas.microsoft.com/office/drawing/2014/main" id="{666AC9C4-87E5-4873-BC18-7CF717E13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708" y="1228871"/>
            <a:ext cx="555812" cy="5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7E2C-08AA-99A8-A44D-7E35B3A7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DED400-E624-E077-ABB8-3DDA2F70E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017" t="56563" r="17970" b="8640"/>
          <a:stretch/>
        </p:blipFill>
        <p:spPr>
          <a:xfrm>
            <a:off x="1290067" y="481782"/>
            <a:ext cx="9004308" cy="5683044"/>
          </a:xfr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347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0C21-BF83-3063-C837-1A24332D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BF4EE-67E2-5978-B550-F345E2B6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80F3F-A7AB-405E-5053-CC66E0AB7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5" t="24653" r="50968" b="45376"/>
          <a:stretch/>
        </p:blipFill>
        <p:spPr>
          <a:xfrm>
            <a:off x="838200" y="365125"/>
            <a:ext cx="10675578" cy="5593223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2301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B55B1A-F601-42CA-A1AD-9CA9C751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74" y="247548"/>
            <a:ext cx="11708990" cy="1576271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sz="2000" i="1" dirty="0">
                <a:latin typeface="Avenir Next LT Pro" panose="020B0504020202020204" pitchFamily="34" charset="-18"/>
              </a:rPr>
              <a:t>What is your family like? </a:t>
            </a:r>
            <a:endParaRPr lang="hr-HR" sz="2000" i="1" dirty="0">
              <a:latin typeface="Avenir Next LT Pro" panose="020B0504020202020204" pitchFamily="34" charset="-18"/>
            </a:endParaRPr>
          </a:p>
          <a:p>
            <a:pPr marL="0" indent="0" algn="ctr">
              <a:buNone/>
            </a:pPr>
            <a:r>
              <a:rPr lang="en-US" sz="2000" i="1" dirty="0">
                <a:latin typeface="Avenir Next LT Pro" panose="020B0504020202020204" pitchFamily="34" charset="-18"/>
              </a:rPr>
              <a:t>How do you spend time in your family? </a:t>
            </a:r>
            <a:endParaRPr lang="hr-HR" sz="2000" i="1" dirty="0">
              <a:latin typeface="Avenir Next LT Pro" panose="020B0504020202020204" pitchFamily="34" charset="-18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5FC8BCB-78E3-4727-A05C-196D5B37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3819"/>
            <a:ext cx="5772764" cy="3303690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51886755-7865-4CCB-8D19-21BCD021037F}"/>
              </a:ext>
            </a:extLst>
          </p:cNvPr>
          <p:cNvSpPr txBox="1">
            <a:spLocks/>
          </p:cNvSpPr>
          <p:nvPr/>
        </p:nvSpPr>
        <p:spPr>
          <a:xfrm>
            <a:off x="159774" y="2406406"/>
            <a:ext cx="5772764" cy="139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JUST CHATTING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dirty="0">
                <a:latin typeface="Avenir Next LT Pro" panose="020B0504020202020204" pitchFamily="34" charset="-18"/>
              </a:rPr>
              <a:t>„</a:t>
            </a:r>
            <a:r>
              <a:rPr lang="hr-HR" sz="2000" dirty="0" err="1">
                <a:latin typeface="Avenir Next LT Pro" panose="020B0504020202020204" pitchFamily="34" charset="-18"/>
              </a:rPr>
              <a:t>If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you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want</a:t>
            </a:r>
            <a:r>
              <a:rPr lang="hr-HR" sz="2000" dirty="0">
                <a:latin typeface="Avenir Next LT Pro" panose="020B0504020202020204" pitchFamily="34" charset="-18"/>
              </a:rPr>
              <a:t> to </a:t>
            </a:r>
            <a:r>
              <a:rPr lang="hr-HR" sz="2000" dirty="0" err="1">
                <a:latin typeface="Avenir Next LT Pro" panose="020B0504020202020204" pitchFamily="34" charset="-18"/>
              </a:rPr>
              <a:t>call</a:t>
            </a:r>
            <a:r>
              <a:rPr lang="hr-HR" sz="2000" dirty="0">
                <a:latin typeface="Avenir Next LT Pro" panose="020B0504020202020204" pitchFamily="34" charset="-18"/>
              </a:rPr>
              <a:t> a </a:t>
            </a:r>
            <a:r>
              <a:rPr lang="hr-HR" sz="2000" dirty="0" err="1">
                <a:latin typeface="Avenir Next LT Pro" panose="020B0504020202020204" pitchFamily="34" charset="-18"/>
              </a:rPr>
              <a:t>family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meeting</a:t>
            </a:r>
            <a:r>
              <a:rPr lang="hr-HR" sz="2000" dirty="0">
                <a:latin typeface="Avenir Next LT Pro" panose="020B0504020202020204" pitchFamily="34" charset="-18"/>
              </a:rPr>
              <a:t>, </a:t>
            </a:r>
            <a:r>
              <a:rPr lang="hr-HR" sz="2000" dirty="0" err="1">
                <a:latin typeface="Avenir Next LT Pro" panose="020B0504020202020204" pitchFamily="34" charset="-18"/>
              </a:rPr>
              <a:t>just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turn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off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the</a:t>
            </a:r>
            <a:r>
              <a:rPr lang="hr-HR" sz="2000" dirty="0">
                <a:latin typeface="Avenir Next LT Pro" panose="020B0504020202020204" pitchFamily="34" charset="-18"/>
              </a:rPr>
              <a:t> Wi-Fi </a:t>
            </a:r>
            <a:r>
              <a:rPr lang="hr-HR" sz="2000" dirty="0" err="1">
                <a:latin typeface="Avenir Next LT Pro" panose="020B0504020202020204" pitchFamily="34" charset="-18"/>
              </a:rPr>
              <a:t>router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and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wait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in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the</a:t>
            </a:r>
            <a:r>
              <a:rPr lang="hr-HR" sz="2000" dirty="0">
                <a:latin typeface="Avenir Next LT Pro" panose="020B0504020202020204" pitchFamily="34" charset="-18"/>
              </a:rPr>
              <a:t> room </a:t>
            </a:r>
            <a:r>
              <a:rPr lang="hr-HR" sz="2000" dirty="0" err="1">
                <a:latin typeface="Avenir Next LT Pro" panose="020B0504020202020204" pitchFamily="34" charset="-18"/>
              </a:rPr>
              <a:t>in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with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it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is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located</a:t>
            </a:r>
            <a:r>
              <a:rPr lang="hr-HR" sz="2000" dirty="0">
                <a:latin typeface="Avenir Next LT Pro" panose="020B0504020202020204" pitchFamily="34" charset="-18"/>
              </a:rPr>
              <a:t>.” </a:t>
            </a:r>
            <a:r>
              <a:rPr lang="hr-HR" sz="2000" i="1" dirty="0">
                <a:latin typeface="Avenir Next LT Pro" panose="020B0504020202020204" pitchFamily="34" charset="-18"/>
              </a:rPr>
              <a:t>(</a:t>
            </a:r>
            <a:r>
              <a:rPr lang="hr-HR" sz="2000" i="1" dirty="0" err="1">
                <a:latin typeface="Avenir Next LT Pro" panose="020B0504020202020204" pitchFamily="34" charset="-18"/>
              </a:rPr>
              <a:t>unknown</a:t>
            </a:r>
            <a:r>
              <a:rPr lang="hr-HR" sz="2000" i="1" dirty="0">
                <a:latin typeface="Avenir Next LT Pro" panose="020B0504020202020204" pitchFamily="34" charset="-18"/>
              </a:rPr>
              <a:t>)</a:t>
            </a:r>
            <a:endParaRPr lang="en-US" sz="2000" dirty="0">
              <a:latin typeface="Avenir Next LT Pro" panose="020B0504020202020204" pitchFamily="34" charset="-1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84F33CC7-D5A3-47FD-A780-C13FD3924AA7}"/>
              </a:ext>
            </a:extLst>
          </p:cNvPr>
          <p:cNvSpPr txBox="1">
            <a:spLocks/>
          </p:cNvSpPr>
          <p:nvPr/>
        </p:nvSpPr>
        <p:spPr>
          <a:xfrm>
            <a:off x="159774" y="3849303"/>
            <a:ext cx="5772764" cy="139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F2A3AAB2-CDD3-4882-840D-F70375FF1AAF}"/>
              </a:ext>
            </a:extLst>
          </p:cNvPr>
          <p:cNvSpPr txBox="1">
            <a:spLocks/>
          </p:cNvSpPr>
          <p:nvPr/>
        </p:nvSpPr>
        <p:spPr>
          <a:xfrm>
            <a:off x="444908" y="5127509"/>
            <a:ext cx="11423855" cy="15762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000" i="1" dirty="0" err="1">
                <a:latin typeface="Avenir Next LT Pro" panose="020B0504020202020204" pitchFamily="34" charset="-18"/>
              </a:rPr>
              <a:t>Is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your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family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like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this</a:t>
            </a:r>
            <a:r>
              <a:rPr lang="hr-HR" sz="2000" i="1" dirty="0">
                <a:latin typeface="Avenir Next LT Pro" panose="020B0504020202020204" pitchFamily="34" charset="-18"/>
              </a:rPr>
              <a:t>?</a:t>
            </a:r>
          </a:p>
          <a:p>
            <a:pPr marL="0" indent="0" algn="ctr">
              <a:buNone/>
            </a:pPr>
            <a:r>
              <a:rPr lang="en-US" sz="2000" i="1" dirty="0">
                <a:latin typeface="Avenir Next LT Pro" panose="020B0504020202020204" pitchFamily="34" charset="-18"/>
              </a:rPr>
              <a:t>What do you do with each member of your family? </a:t>
            </a:r>
            <a:endParaRPr lang="hr-HR" sz="2000" i="1" dirty="0">
              <a:latin typeface="Avenir Next LT Pro" panose="020B0504020202020204" pitchFamily="34" charset="-18"/>
            </a:endParaRPr>
          </a:p>
          <a:p>
            <a:pPr marL="0" indent="0" algn="ctr">
              <a:buNone/>
            </a:pPr>
            <a:r>
              <a:rPr lang="en-US" sz="2000" i="1" dirty="0">
                <a:latin typeface="Avenir Next LT Pro" panose="020B0504020202020204" pitchFamily="34" charset="-18"/>
              </a:rPr>
              <a:t>What do you do together? </a:t>
            </a:r>
            <a:endParaRPr lang="en-US" sz="2000" dirty="0"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598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B55B1A-F601-42CA-A1AD-9CA9C751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45" y="734246"/>
            <a:ext cx="7572068" cy="5784888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hr-HR" sz="2000" dirty="0" err="1">
                <a:latin typeface="Avenir Next LT Pro" panose="020B0504020202020204" pitchFamily="34" charset="-18"/>
              </a:rPr>
              <a:t>Nancy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is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talking</a:t>
            </a:r>
            <a:r>
              <a:rPr lang="hr-HR" sz="2000" dirty="0">
                <a:latin typeface="Avenir Next LT Pro" panose="020B0504020202020204" pitchFamily="34" charset="-18"/>
              </a:rPr>
              <a:t> to </a:t>
            </a:r>
            <a:r>
              <a:rPr lang="hr-HR" sz="2000" dirty="0" err="1">
                <a:latin typeface="Avenir Next LT Pro" panose="020B0504020202020204" pitchFamily="34" charset="-18"/>
              </a:rPr>
              <a:t>her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friend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Olivia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about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her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holidays</a:t>
            </a:r>
            <a:r>
              <a:rPr lang="hr-HR" sz="2000" dirty="0">
                <a:latin typeface="Avenir Next LT Pro" panose="020B0504020202020204" pitchFamily="34" charset="-18"/>
              </a:rPr>
              <a:t>. </a:t>
            </a:r>
          </a:p>
          <a:p>
            <a:pPr marL="0" indent="0">
              <a:buNone/>
            </a:pPr>
            <a:r>
              <a:rPr lang="hr-HR" sz="2000" dirty="0">
                <a:latin typeface="Avenir Next LT Pro" panose="020B0504020202020204" pitchFamily="34" charset="-18"/>
              </a:rPr>
              <a:t>Who </a:t>
            </a:r>
            <a:r>
              <a:rPr lang="hr-HR" sz="2000" dirty="0" err="1">
                <a:latin typeface="Avenir Next LT Pro" panose="020B0504020202020204" pitchFamily="34" charset="-18"/>
              </a:rPr>
              <a:t>is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who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in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her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family</a:t>
            </a:r>
            <a:r>
              <a:rPr lang="hr-HR" sz="2000" dirty="0">
                <a:latin typeface="Avenir Next LT Pro" panose="020B0504020202020204" pitchFamily="34" charset="-18"/>
              </a:rPr>
              <a:t>? </a:t>
            </a:r>
          </a:p>
          <a:p>
            <a:pPr marL="0" indent="0">
              <a:buNone/>
            </a:pPr>
            <a:r>
              <a:rPr lang="hr-HR" sz="2000" dirty="0" err="1">
                <a:latin typeface="Avenir Next LT Pro" panose="020B0504020202020204" pitchFamily="34" charset="-18"/>
              </a:rPr>
              <a:t>Listen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and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match</a:t>
            </a:r>
            <a:r>
              <a:rPr lang="hr-HR" sz="2000" dirty="0">
                <a:latin typeface="Avenir Next LT Pro" panose="020B0504020202020204" pitchFamily="34" charset="-18"/>
              </a:rPr>
              <a:t>. </a:t>
            </a:r>
            <a:r>
              <a:rPr lang="hr-HR" sz="2000" i="1" dirty="0">
                <a:latin typeface="Avenir Next LT Pro" panose="020B0504020202020204" pitchFamily="34" charset="-18"/>
              </a:rPr>
              <a:t>(TASK 1, </a:t>
            </a:r>
            <a:r>
              <a:rPr lang="hr-HR" sz="2000" i="1" dirty="0" err="1">
                <a:latin typeface="Avenir Next LT Pro" panose="020B0504020202020204" pitchFamily="34" charset="-18"/>
              </a:rPr>
              <a:t>page</a:t>
            </a:r>
            <a:r>
              <a:rPr lang="hr-HR" sz="2000" i="1" dirty="0">
                <a:latin typeface="Avenir Next LT Pro" panose="020B0504020202020204" pitchFamily="34" charset="-18"/>
              </a:rPr>
              <a:t> 8)</a:t>
            </a:r>
          </a:p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  <a:hlinkClick r:id="rId4"/>
            </a:endParaRPr>
          </a:p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  <a:hlinkClick r:id="rId4"/>
            </a:endParaRPr>
          </a:p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  <a:hlinkClick r:id="rId4"/>
            </a:endParaRPr>
          </a:p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  <a:hlinkClick r:id="rId4"/>
            </a:endParaRPr>
          </a:p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  <a:hlinkClick r:id="rId4"/>
            </a:endParaRPr>
          </a:p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  <a:hlinkClick r:id="rId4"/>
            </a:endParaRPr>
          </a:p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  <a:hlinkClick r:id="rId4"/>
            </a:endParaRPr>
          </a:p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  <a:hlinkClick r:id="rId4"/>
            </a:endParaRPr>
          </a:p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  <a:hlinkClick r:id="rId4"/>
            </a:endParaRPr>
          </a:p>
          <a:p>
            <a:pPr marL="0" indent="0">
              <a:buNone/>
            </a:pPr>
            <a:r>
              <a:rPr lang="hr-HR" sz="2000" dirty="0">
                <a:latin typeface="Avenir Next LT Pro" panose="020B0504020202020204" pitchFamily="34" charset="-18"/>
                <a:hlinkClick r:id="rId4"/>
              </a:rPr>
              <a:t>https://www.e-sfera.hr/dodatni-digitalni-sadrzaji/627ec4eb-92c2-48c3-a83d-b97efedec711/assets/audio/1_1.mp3</a:t>
            </a:r>
            <a:endParaRPr lang="hr-HR" sz="2000" dirty="0">
              <a:latin typeface="Avenir Next LT Pro" panose="020B0504020202020204" pitchFamily="34" charset="-18"/>
            </a:endParaRPr>
          </a:p>
        </p:txBody>
      </p:sp>
      <p:pic>
        <p:nvPicPr>
          <p:cNvPr id="2" name="07_01_Next_of_kin_Nancy_talking_to_Olivia">
            <a:hlinkClick r:id="" action="ppaction://media"/>
            <a:extLst>
              <a:ext uri="{FF2B5EF4-FFF2-40B4-BE49-F238E27FC236}">
                <a16:creationId xmlns:a16="http://schemas.microsoft.com/office/drawing/2014/main" id="{06D52604-A2AD-488C-B1E5-9ED1BB571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832247"/>
            <a:ext cx="609600" cy="6096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612A498-9248-4E5C-B203-8A62E02D1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45" y="2003322"/>
            <a:ext cx="5248275" cy="3438525"/>
          </a:xfrm>
          <a:prstGeom prst="rect">
            <a:avLst/>
          </a:prstGeom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28E52F2D-186D-4D88-91F0-0FBA10D47E13}"/>
              </a:ext>
            </a:extLst>
          </p:cNvPr>
          <p:cNvSpPr txBox="1">
            <a:spLocks/>
          </p:cNvSpPr>
          <p:nvPr/>
        </p:nvSpPr>
        <p:spPr>
          <a:xfrm>
            <a:off x="7730613" y="1691207"/>
            <a:ext cx="3810000" cy="38709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Task</a:t>
            </a:r>
            <a:r>
              <a:rPr lang="hr-HR" sz="2000" b="1" dirty="0">
                <a:latin typeface="Avenir Next LT Pro" panose="020B0504020202020204" pitchFamily="34" charset="-18"/>
              </a:rPr>
              <a:t> 1</a:t>
            </a:r>
          </a:p>
          <a:p>
            <a:pPr marL="0" indent="0" algn="ctr">
              <a:buNone/>
            </a:pPr>
            <a:r>
              <a:rPr lang="hr-HR" sz="2000" dirty="0">
                <a:latin typeface="Avenir Next LT Pro" panose="020B0504020202020204" pitchFamily="34" charset="-18"/>
                <a:hlinkClick r:id="rId7"/>
              </a:rPr>
              <a:t>https://wordwall.net/resource/4246357/engleski-jezik/07unit-1-next-kin-01</a:t>
            </a:r>
            <a:endParaRPr lang="hr-HR" sz="2000" i="1" dirty="0">
              <a:solidFill>
                <a:schemeClr val="accent1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2691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3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allAtOnce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B55B1A-F601-42CA-A1AD-9CA9C751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45" y="734246"/>
            <a:ext cx="7572068" cy="3977603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hr-HR" sz="2000" dirty="0" err="1">
                <a:latin typeface="Avenir Next LT Pro" panose="020B0504020202020204" pitchFamily="34" charset="-18"/>
              </a:rPr>
              <a:t>Listen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again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and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decide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whether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these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sentences</a:t>
            </a:r>
            <a:r>
              <a:rPr lang="hr-HR" sz="2000" dirty="0">
                <a:latin typeface="Avenir Next LT Pro" panose="020B0504020202020204" pitchFamily="34" charset="-18"/>
              </a:rPr>
              <a:t> are TRUE </a:t>
            </a:r>
            <a:r>
              <a:rPr lang="hr-HR" sz="2000" dirty="0" err="1">
                <a:latin typeface="Avenir Next LT Pro" panose="020B0504020202020204" pitchFamily="34" charset="-18"/>
              </a:rPr>
              <a:t>or</a:t>
            </a:r>
            <a:r>
              <a:rPr lang="hr-HR" sz="2000" dirty="0">
                <a:latin typeface="Avenir Next LT Pro" panose="020B0504020202020204" pitchFamily="34" charset="-18"/>
              </a:rPr>
              <a:t> FALSE. </a:t>
            </a:r>
            <a:r>
              <a:rPr lang="hr-HR" sz="2000" i="1" dirty="0">
                <a:latin typeface="Avenir Next LT Pro" panose="020B0504020202020204" pitchFamily="34" charset="-18"/>
              </a:rPr>
              <a:t>(TASK 2, </a:t>
            </a:r>
            <a:r>
              <a:rPr lang="hr-HR" sz="2000" i="1" dirty="0" err="1">
                <a:latin typeface="Avenir Next LT Pro" panose="020B0504020202020204" pitchFamily="34" charset="-18"/>
              </a:rPr>
              <a:t>page</a:t>
            </a:r>
            <a:r>
              <a:rPr lang="hr-HR" sz="2000" i="1" dirty="0">
                <a:latin typeface="Avenir Next LT Pro" panose="020B0504020202020204" pitchFamily="34" charset="-18"/>
              </a:rPr>
              <a:t> 8)</a:t>
            </a:r>
            <a:endParaRPr lang="hr-HR" sz="2000" dirty="0">
              <a:latin typeface="Avenir Next LT Pro" panose="020B0504020202020204" pitchFamily="34" charset="-18"/>
              <a:hlinkClick r:id="rId4"/>
            </a:endParaRPr>
          </a:p>
          <a:p>
            <a:pPr marL="0" indent="0">
              <a:buNone/>
            </a:pPr>
            <a:r>
              <a:rPr lang="hr-HR" sz="2000" dirty="0">
                <a:latin typeface="Avenir Next LT Pro" panose="020B0504020202020204" pitchFamily="34" charset="-18"/>
                <a:hlinkClick r:id="rId4"/>
              </a:rPr>
              <a:t>https://www.e-sfera.hr/dodatni-digitalni-sadrzaji/627ec4eb-92c2-48c3-a83d-b97efedec711/assets/audio/1_1.mp3</a:t>
            </a:r>
            <a:endParaRPr lang="hr-HR" sz="20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sz="2000" i="1" dirty="0" err="1">
                <a:latin typeface="Avenir Next LT Pro" panose="020B0504020202020204" pitchFamily="34" charset="-18"/>
              </a:rPr>
              <a:t>Nancy’s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aunt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Phoebe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is</a:t>
            </a:r>
            <a:r>
              <a:rPr lang="hr-HR" sz="2000" i="1" dirty="0">
                <a:latin typeface="Avenir Next LT Pro" panose="020B0504020202020204" pitchFamily="34" charset="-18"/>
              </a:rPr>
              <a:t> short </a:t>
            </a:r>
            <a:r>
              <a:rPr lang="hr-HR" sz="2000" i="1" dirty="0" err="1">
                <a:latin typeface="Avenir Next LT Pro" panose="020B0504020202020204" pitchFamily="34" charset="-18"/>
              </a:rPr>
              <a:t>and</a:t>
            </a:r>
            <a:r>
              <a:rPr lang="hr-HR" sz="2000" i="1" dirty="0">
                <a:latin typeface="Avenir Next LT Pro" panose="020B0504020202020204" pitchFamily="34" charset="-18"/>
              </a:rPr>
              <a:t> blonde.</a:t>
            </a:r>
          </a:p>
          <a:p>
            <a:pPr marL="0" indent="0">
              <a:buNone/>
            </a:pPr>
            <a:r>
              <a:rPr lang="hr-HR" sz="2000" i="1" dirty="0" err="1">
                <a:latin typeface="Avenir Next LT Pro" panose="020B0504020202020204" pitchFamily="34" charset="-18"/>
              </a:rPr>
              <a:t>Her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uncle</a:t>
            </a:r>
            <a:r>
              <a:rPr lang="hr-HR" sz="2000" i="1" dirty="0">
                <a:latin typeface="Avenir Next LT Pro" panose="020B0504020202020204" pitchFamily="34" charset="-18"/>
              </a:rPr>
              <a:t> George </a:t>
            </a:r>
            <a:r>
              <a:rPr lang="hr-HR" sz="2000" i="1" dirty="0" err="1">
                <a:latin typeface="Avenir Next LT Pro" panose="020B0504020202020204" pitchFamily="34" charset="-18"/>
              </a:rPr>
              <a:t>is</a:t>
            </a:r>
            <a:r>
              <a:rPr lang="hr-HR" sz="2000" i="1" dirty="0">
                <a:latin typeface="Avenir Next LT Pro" panose="020B0504020202020204" pitchFamily="34" charset="-18"/>
              </a:rPr>
              <a:t> a nature park </a:t>
            </a:r>
            <a:r>
              <a:rPr lang="hr-HR" sz="2000" i="1" dirty="0" err="1">
                <a:latin typeface="Avenir Next LT Pro" panose="020B0504020202020204" pitchFamily="34" charset="-18"/>
              </a:rPr>
              <a:t>volunteer</a:t>
            </a:r>
            <a:r>
              <a:rPr lang="hr-HR" sz="2000" i="1" dirty="0">
                <a:latin typeface="Avenir Next LT Pro" panose="020B0504020202020204" pitchFamily="34" charset="-18"/>
              </a:rPr>
              <a:t>.</a:t>
            </a:r>
          </a:p>
          <a:p>
            <a:pPr marL="0" indent="0">
              <a:buNone/>
            </a:pPr>
            <a:r>
              <a:rPr lang="hr-HR" sz="2000" i="1" dirty="0" err="1">
                <a:latin typeface="Avenir Next LT Pro" panose="020B0504020202020204" pitchFamily="34" charset="-18"/>
              </a:rPr>
              <a:t>Nancy’s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cousin</a:t>
            </a:r>
            <a:r>
              <a:rPr lang="hr-HR" sz="2000" i="1" dirty="0">
                <a:latin typeface="Avenir Next LT Pro" panose="020B0504020202020204" pitchFamily="34" charset="-18"/>
              </a:rPr>
              <a:t> Paul </a:t>
            </a:r>
            <a:r>
              <a:rPr lang="hr-HR" sz="2000" i="1" dirty="0" err="1">
                <a:latin typeface="Avenir Next LT Pro" panose="020B0504020202020204" pitchFamily="34" charset="-18"/>
              </a:rPr>
              <a:t>can</a:t>
            </a:r>
            <a:r>
              <a:rPr lang="hr-HR" sz="2000" i="1" dirty="0">
                <a:latin typeface="Avenir Next LT Pro" panose="020B0504020202020204" pitchFamily="34" charset="-18"/>
              </a:rPr>
              <a:t> dive.</a:t>
            </a:r>
          </a:p>
          <a:p>
            <a:pPr marL="0" indent="0">
              <a:buNone/>
            </a:pPr>
            <a:r>
              <a:rPr lang="hr-HR" sz="2000" i="1" dirty="0" err="1">
                <a:latin typeface="Avenir Next LT Pro" panose="020B0504020202020204" pitchFamily="34" charset="-18"/>
              </a:rPr>
              <a:t>They</a:t>
            </a:r>
            <a:r>
              <a:rPr lang="hr-HR" sz="2000" i="1" dirty="0">
                <a:latin typeface="Avenir Next LT Pro" panose="020B0504020202020204" pitchFamily="34" charset="-18"/>
              </a:rPr>
              <a:t> had </a:t>
            </a:r>
            <a:r>
              <a:rPr lang="hr-HR" sz="2000" i="1" dirty="0" err="1">
                <a:latin typeface="Avenir Next LT Pro" panose="020B0504020202020204" pitchFamily="34" charset="-18"/>
              </a:rPr>
              <a:t>beautiful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weather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during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the</a:t>
            </a:r>
            <a:r>
              <a:rPr lang="hr-HR" sz="2000" i="1" dirty="0">
                <a:latin typeface="Avenir Next LT Pro" panose="020B0504020202020204" pitchFamily="34" charset="-18"/>
              </a:rPr>
              <a:t> weekend. </a:t>
            </a:r>
          </a:p>
          <a:p>
            <a:pPr marL="0" indent="0">
              <a:buNone/>
            </a:pPr>
            <a:r>
              <a:rPr lang="hr-HR" sz="2000" i="1" dirty="0" err="1">
                <a:latin typeface="Avenir Next LT Pro" panose="020B0504020202020204" pitchFamily="34" charset="-18"/>
              </a:rPr>
              <a:t>Her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grandparents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can’t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play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cards</a:t>
            </a:r>
            <a:r>
              <a:rPr lang="hr-HR" sz="2000" i="1" dirty="0">
                <a:latin typeface="Avenir Next LT Pro" panose="020B0504020202020204" pitchFamily="34" charset="-18"/>
              </a:rPr>
              <a:t>.</a:t>
            </a:r>
          </a:p>
        </p:txBody>
      </p:sp>
      <p:pic>
        <p:nvPicPr>
          <p:cNvPr id="2" name="07_01_Next_of_kin_Nancy_talking_to_Olivia">
            <a:hlinkClick r:id="" action="ppaction://media"/>
            <a:extLst>
              <a:ext uri="{FF2B5EF4-FFF2-40B4-BE49-F238E27FC236}">
                <a16:creationId xmlns:a16="http://schemas.microsoft.com/office/drawing/2014/main" id="{06D52604-A2AD-488C-B1E5-9ED1BB571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54646" y="1700917"/>
            <a:ext cx="609600" cy="609600"/>
          </a:xfrm>
          <a:prstGeom prst="rect">
            <a:avLst/>
          </a:prstGeom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28E52F2D-186D-4D88-91F0-0FBA10D47E13}"/>
              </a:ext>
            </a:extLst>
          </p:cNvPr>
          <p:cNvSpPr txBox="1">
            <a:spLocks/>
          </p:cNvSpPr>
          <p:nvPr/>
        </p:nvSpPr>
        <p:spPr>
          <a:xfrm>
            <a:off x="7664246" y="2289002"/>
            <a:ext cx="3810000" cy="286808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Task</a:t>
            </a:r>
            <a:r>
              <a:rPr lang="hr-HR" sz="2000" b="1" dirty="0">
                <a:latin typeface="Avenir Next LT Pro" panose="020B0504020202020204" pitchFamily="34" charset="-18"/>
              </a:rPr>
              <a:t> 2</a:t>
            </a:r>
          </a:p>
          <a:p>
            <a:pPr marL="0" indent="0" algn="ctr">
              <a:buNone/>
            </a:pPr>
            <a:r>
              <a:rPr lang="hr-HR" sz="2000" dirty="0">
                <a:latin typeface="Avenir Next LT Pro" panose="020B0504020202020204" pitchFamily="34" charset="-18"/>
                <a:hlinkClick r:id="rId6"/>
              </a:rPr>
              <a:t>https://wordwall.net/resource/4246679/engleski-jezik/07unit-1-next-kin-02</a:t>
            </a:r>
            <a:endParaRPr lang="hr-HR" sz="2000" i="1" dirty="0">
              <a:solidFill>
                <a:schemeClr val="accent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529C0320-A2E5-42AB-9E7C-FF0F54195065}"/>
              </a:ext>
            </a:extLst>
          </p:cNvPr>
          <p:cNvSpPr txBox="1">
            <a:spLocks/>
          </p:cNvSpPr>
          <p:nvPr/>
        </p:nvSpPr>
        <p:spPr>
          <a:xfrm>
            <a:off x="158545" y="4780920"/>
            <a:ext cx="7572068" cy="17059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 err="1">
                <a:latin typeface="Avenir Next LT Pro" panose="020B0504020202020204" pitchFamily="34" charset="-18"/>
              </a:rPr>
              <a:t>Nancy’s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aunt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Phoebe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is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b="1" i="1" dirty="0" err="1">
                <a:latin typeface="Avenir Next LT Pro" panose="020B0504020202020204" pitchFamily="34" charset="-18"/>
              </a:rPr>
              <a:t>tall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and</a:t>
            </a:r>
            <a:r>
              <a:rPr lang="hr-HR" sz="2000" i="1" dirty="0">
                <a:latin typeface="Avenir Next LT Pro" panose="020B0504020202020204" pitchFamily="34" charset="-18"/>
              </a:rPr>
              <a:t> blonde.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 err="1">
                <a:latin typeface="Avenir Next LT Pro" panose="020B0504020202020204" pitchFamily="34" charset="-18"/>
              </a:rPr>
              <a:t>They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b="1" i="1" dirty="0" err="1">
                <a:latin typeface="Avenir Next LT Pro" panose="020B0504020202020204" pitchFamily="34" charset="-18"/>
              </a:rPr>
              <a:t>didn’t</a:t>
            </a:r>
            <a:r>
              <a:rPr lang="hr-HR" sz="2000" b="1" i="1" dirty="0">
                <a:latin typeface="Avenir Next LT Pro" panose="020B0504020202020204" pitchFamily="34" charset="-18"/>
              </a:rPr>
              <a:t> </a:t>
            </a:r>
            <a:r>
              <a:rPr lang="hr-HR" sz="2000" b="1" i="1" dirty="0" err="1">
                <a:latin typeface="Avenir Next LT Pro" panose="020B0504020202020204" pitchFamily="34" charset="-18"/>
              </a:rPr>
              <a:t>have</a:t>
            </a:r>
            <a:r>
              <a:rPr lang="hr-HR" sz="2000" b="1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beautiful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weather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during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the</a:t>
            </a:r>
            <a:r>
              <a:rPr lang="hr-HR" sz="2000" i="1" dirty="0">
                <a:latin typeface="Avenir Next LT Pro" panose="020B0504020202020204" pitchFamily="34" charset="-18"/>
              </a:rPr>
              <a:t> weekend. </a:t>
            </a:r>
            <a:br>
              <a:rPr lang="hr-HR" sz="2000" i="1" dirty="0">
                <a:latin typeface="Avenir Next LT Pro" panose="020B0504020202020204" pitchFamily="34" charset="-18"/>
              </a:rPr>
            </a:br>
            <a:r>
              <a:rPr lang="hr-HR" sz="2000" b="1" i="1" dirty="0" err="1">
                <a:latin typeface="Avenir Next LT Pro" panose="020B0504020202020204" pitchFamily="34" charset="-18"/>
              </a:rPr>
              <a:t>It</a:t>
            </a:r>
            <a:r>
              <a:rPr lang="hr-HR" sz="2000" b="1" i="1" dirty="0">
                <a:latin typeface="Avenir Next LT Pro" panose="020B0504020202020204" pitchFamily="34" charset="-18"/>
              </a:rPr>
              <a:t> </a:t>
            </a:r>
            <a:r>
              <a:rPr lang="hr-HR" sz="2000" b="1" i="1" dirty="0" err="1">
                <a:latin typeface="Avenir Next LT Pro" panose="020B0504020202020204" pitchFamily="34" charset="-18"/>
              </a:rPr>
              <a:t>was</a:t>
            </a:r>
            <a:r>
              <a:rPr lang="hr-HR" sz="2000" b="1" i="1" dirty="0">
                <a:latin typeface="Avenir Next LT Pro" panose="020B0504020202020204" pitchFamily="34" charset="-18"/>
              </a:rPr>
              <a:t> </a:t>
            </a:r>
            <a:r>
              <a:rPr lang="hr-HR" sz="2000" b="1" i="1" dirty="0" err="1">
                <a:latin typeface="Avenir Next LT Pro" panose="020B0504020202020204" pitchFamily="34" charset="-18"/>
              </a:rPr>
              <a:t>raining</a:t>
            </a:r>
            <a:r>
              <a:rPr lang="hr-HR" sz="2000" b="1" i="1" dirty="0">
                <a:latin typeface="Avenir Next LT Pro" panose="020B0504020202020204" pitchFamily="34" charset="-18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 err="1">
                <a:latin typeface="Avenir Next LT Pro" panose="020B0504020202020204" pitchFamily="34" charset="-18"/>
              </a:rPr>
              <a:t>Her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grandparents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b="1" i="1" dirty="0" err="1">
                <a:latin typeface="Avenir Next LT Pro" panose="020B0504020202020204" pitchFamily="34" charset="-18"/>
              </a:rPr>
              <a:t>can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play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cards</a:t>
            </a:r>
            <a:r>
              <a:rPr lang="hr-HR" sz="2000" i="1" dirty="0">
                <a:latin typeface="Avenir Next LT Pro" panose="020B0504020202020204" pitchFamily="34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4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3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allAtOnce"/>
      <p:bldP spid="7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0002A0-0CD7-4380-8B07-1C077AA48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72" y="308610"/>
            <a:ext cx="7391350" cy="5319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err="1">
                <a:latin typeface="Avenir Next LT Pro" panose="020B0504020202020204" pitchFamily="34" charset="-18"/>
              </a:rPr>
              <a:t>Read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what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Nancy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says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about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her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family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members</a:t>
            </a:r>
            <a:r>
              <a:rPr lang="hr-HR" sz="2000" dirty="0">
                <a:latin typeface="Avenir Next LT Pro" panose="020B0504020202020204" pitchFamily="34" charset="-18"/>
              </a:rPr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D8492E4-42E9-4F89-A629-75FEDCB86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03" y="865961"/>
            <a:ext cx="7272119" cy="5319713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1216ECF3-7313-45AF-BFA2-19C80DB63D85}"/>
              </a:ext>
            </a:extLst>
          </p:cNvPr>
          <p:cNvSpPr/>
          <p:nvPr/>
        </p:nvSpPr>
        <p:spPr>
          <a:xfrm>
            <a:off x="7746351" y="697076"/>
            <a:ext cx="40906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Avenir Next LT Pro" panose="020B0504020202020204" pitchFamily="34" charset="-18"/>
              </a:rPr>
              <a:t>Who </a:t>
            </a:r>
            <a:r>
              <a:rPr lang="hr-HR" sz="2000" dirty="0" err="1">
                <a:latin typeface="Avenir Next LT Pro" panose="020B0504020202020204" pitchFamily="34" charset="-18"/>
              </a:rPr>
              <a:t>would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she</a:t>
            </a:r>
            <a:r>
              <a:rPr lang="hr-HR" sz="2000" dirty="0">
                <a:latin typeface="Avenir Next LT Pro" panose="020B0504020202020204" pitchFamily="34" charset="-18"/>
              </a:rPr>
              <a:t> talk to </a:t>
            </a:r>
            <a:r>
              <a:rPr lang="hr-HR" sz="2000" dirty="0" err="1">
                <a:latin typeface="Avenir Next LT Pro" panose="020B0504020202020204" pitchFamily="34" charset="-18"/>
              </a:rPr>
              <a:t>if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she</a:t>
            </a:r>
            <a:r>
              <a:rPr lang="hr-HR" sz="2000" dirty="0">
                <a:latin typeface="Avenir Next LT Pro" panose="020B0504020202020204" pitchFamily="34" charset="-18"/>
              </a:rPr>
              <a:t>…</a:t>
            </a:r>
          </a:p>
          <a:p>
            <a:endParaRPr lang="hr-HR" sz="2000" dirty="0">
              <a:latin typeface="Avenir Next LT Pro" panose="020B0504020202020204" pitchFamily="34" charset="-18"/>
            </a:endParaRPr>
          </a:p>
          <a:p>
            <a:r>
              <a:rPr lang="hr-HR" sz="2000" i="1" dirty="0">
                <a:latin typeface="Avenir Next LT Pro" panose="020B0504020202020204" pitchFamily="34" charset="-18"/>
              </a:rPr>
              <a:t>… </a:t>
            </a:r>
            <a:r>
              <a:rPr lang="hr-HR" sz="2000" i="1" dirty="0" err="1">
                <a:latin typeface="Avenir Next LT Pro" panose="020B0504020202020204" pitchFamily="34" charset="-18"/>
              </a:rPr>
              <a:t>needed</a:t>
            </a:r>
            <a:r>
              <a:rPr lang="hr-HR" sz="2000" i="1" dirty="0">
                <a:latin typeface="Avenir Next LT Pro" panose="020B0504020202020204" pitchFamily="34" charset="-18"/>
              </a:rPr>
              <a:t> a </a:t>
            </a:r>
            <a:r>
              <a:rPr lang="hr-HR" sz="2000" i="1" dirty="0" err="1">
                <a:latin typeface="Avenir Next LT Pro" panose="020B0504020202020204" pitchFamily="34" charset="-18"/>
              </a:rPr>
              <a:t>new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mobile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phone</a:t>
            </a:r>
            <a:r>
              <a:rPr lang="hr-HR" sz="2000" i="1" dirty="0">
                <a:latin typeface="Avenir Next LT Pro" panose="020B0504020202020204" pitchFamily="34" charset="-18"/>
              </a:rPr>
              <a:t>?</a:t>
            </a:r>
          </a:p>
          <a:p>
            <a:endParaRPr lang="hr-HR" sz="2000" i="1" dirty="0">
              <a:latin typeface="Avenir Next LT Pro" panose="020B0504020202020204" pitchFamily="34" charset="-18"/>
            </a:endParaRPr>
          </a:p>
          <a:p>
            <a:endParaRPr lang="hr-HR" sz="2000" i="1" dirty="0">
              <a:latin typeface="Avenir Next LT Pro" panose="020B0504020202020204" pitchFamily="34" charset="-18"/>
            </a:endParaRPr>
          </a:p>
          <a:p>
            <a:r>
              <a:rPr lang="hr-HR" sz="2000" i="1" dirty="0">
                <a:latin typeface="Avenir Next LT Pro" panose="020B0504020202020204" pitchFamily="34" charset="-18"/>
              </a:rPr>
              <a:t>… </a:t>
            </a:r>
            <a:r>
              <a:rPr lang="hr-HR" sz="2000" i="1" dirty="0" err="1">
                <a:latin typeface="Avenir Next LT Pro" panose="020B0504020202020204" pitchFamily="34" charset="-18"/>
              </a:rPr>
              <a:t>felt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like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eating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pancakes</a:t>
            </a:r>
            <a:r>
              <a:rPr lang="hr-HR" sz="2000" i="1" dirty="0">
                <a:latin typeface="Avenir Next LT Pro" panose="020B0504020202020204" pitchFamily="34" charset="-18"/>
              </a:rPr>
              <a:t>?</a:t>
            </a:r>
          </a:p>
          <a:p>
            <a:endParaRPr lang="hr-HR" sz="2000" i="1" dirty="0">
              <a:latin typeface="Avenir Next LT Pro" panose="020B0504020202020204" pitchFamily="34" charset="-18"/>
            </a:endParaRPr>
          </a:p>
          <a:p>
            <a:endParaRPr lang="hr-HR" sz="2000" i="1" dirty="0">
              <a:latin typeface="Avenir Next LT Pro" panose="020B0504020202020204" pitchFamily="34" charset="-18"/>
            </a:endParaRPr>
          </a:p>
          <a:p>
            <a:r>
              <a:rPr lang="hr-HR" sz="2000" i="1" dirty="0">
                <a:latin typeface="Avenir Next LT Pro" panose="020B0504020202020204" pitchFamily="34" charset="-18"/>
              </a:rPr>
              <a:t>… </a:t>
            </a:r>
            <a:r>
              <a:rPr lang="hr-HR" sz="2000" i="1" dirty="0" err="1">
                <a:latin typeface="Avenir Next LT Pro" panose="020B0504020202020204" pitchFamily="34" charset="-18"/>
              </a:rPr>
              <a:t>got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an</a:t>
            </a:r>
            <a:r>
              <a:rPr lang="hr-HR" sz="2000" i="1" dirty="0">
                <a:latin typeface="Avenir Next LT Pro" panose="020B0504020202020204" pitchFamily="34" charset="-18"/>
              </a:rPr>
              <a:t> F </a:t>
            </a:r>
            <a:r>
              <a:rPr lang="hr-HR" sz="2000" i="1" dirty="0" err="1">
                <a:latin typeface="Avenir Next LT Pro" panose="020B0504020202020204" pitchFamily="34" charset="-18"/>
              </a:rPr>
              <a:t>in</a:t>
            </a:r>
            <a:r>
              <a:rPr lang="hr-HR" sz="2000" i="1" dirty="0">
                <a:latin typeface="Avenir Next LT Pro" panose="020B0504020202020204" pitchFamily="34" charset="-18"/>
              </a:rPr>
              <a:t> a </a:t>
            </a:r>
            <a:r>
              <a:rPr lang="hr-HR" sz="2000" i="1" dirty="0" err="1">
                <a:latin typeface="Avenir Next LT Pro" panose="020B0504020202020204" pitchFamily="34" charset="-18"/>
              </a:rPr>
              <a:t>difficult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subject</a:t>
            </a:r>
            <a:r>
              <a:rPr lang="hr-HR" sz="2000" i="1" dirty="0">
                <a:latin typeface="Avenir Next LT Pro" panose="020B0504020202020204" pitchFamily="34" charset="-18"/>
              </a:rPr>
              <a:t>?</a:t>
            </a:r>
          </a:p>
          <a:p>
            <a:endParaRPr lang="hr-HR" sz="2000" i="1" dirty="0">
              <a:latin typeface="Avenir Next LT Pro" panose="020B0504020202020204" pitchFamily="34" charset="-18"/>
            </a:endParaRPr>
          </a:p>
          <a:p>
            <a:endParaRPr lang="hr-HR" sz="2000" i="1" dirty="0">
              <a:latin typeface="Avenir Next LT Pro" panose="020B0504020202020204" pitchFamily="34" charset="-18"/>
            </a:endParaRPr>
          </a:p>
          <a:p>
            <a:r>
              <a:rPr lang="hr-HR" sz="2000" i="1" dirty="0">
                <a:latin typeface="Avenir Next LT Pro" panose="020B0504020202020204" pitchFamily="34" charset="-18"/>
              </a:rPr>
              <a:t>… had a </a:t>
            </a:r>
            <a:r>
              <a:rPr lang="hr-HR" sz="2000" i="1" dirty="0" err="1">
                <a:latin typeface="Avenir Next LT Pro" panose="020B0504020202020204" pitchFamily="34" charset="-18"/>
              </a:rPr>
              <a:t>fight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with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her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friend</a:t>
            </a:r>
            <a:r>
              <a:rPr lang="hr-HR" sz="2000" i="1" dirty="0">
                <a:latin typeface="Avenir Next LT Pro" panose="020B0504020202020204" pitchFamily="34" charset="-18"/>
              </a:rPr>
              <a:t>?</a:t>
            </a:r>
          </a:p>
          <a:p>
            <a:endParaRPr lang="hr-HR" sz="2000" i="1" dirty="0">
              <a:latin typeface="Avenir Next LT Pro" panose="020B0504020202020204" pitchFamily="34" charset="-18"/>
            </a:endParaRPr>
          </a:p>
          <a:p>
            <a:endParaRPr lang="hr-HR" sz="2000" i="1" dirty="0">
              <a:latin typeface="Avenir Next LT Pro" panose="020B0504020202020204" pitchFamily="34" charset="-18"/>
            </a:endParaRPr>
          </a:p>
          <a:p>
            <a:r>
              <a:rPr lang="hr-HR" sz="2000" i="1" dirty="0">
                <a:latin typeface="Avenir Next LT Pro" panose="020B0504020202020204" pitchFamily="34" charset="-18"/>
              </a:rPr>
              <a:t>… </a:t>
            </a:r>
            <a:r>
              <a:rPr lang="hr-HR" sz="2000" i="1" dirty="0" err="1">
                <a:latin typeface="Avenir Next LT Pro" panose="020B0504020202020204" pitchFamily="34" charset="-18"/>
              </a:rPr>
              <a:t>needed</a:t>
            </a:r>
            <a:r>
              <a:rPr lang="hr-HR" sz="2000" i="1" dirty="0">
                <a:latin typeface="Avenir Next LT Pro" panose="020B0504020202020204" pitchFamily="34" charset="-18"/>
              </a:rPr>
              <a:t> a </a:t>
            </a:r>
            <a:r>
              <a:rPr lang="hr-HR" sz="2000" i="1" dirty="0" err="1">
                <a:latin typeface="Avenir Next LT Pro" panose="020B0504020202020204" pitchFamily="34" charset="-18"/>
              </a:rPr>
              <a:t>recomendation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br>
              <a:rPr lang="hr-HR" sz="2000" i="1" dirty="0">
                <a:latin typeface="Avenir Next LT Pro" panose="020B0504020202020204" pitchFamily="34" charset="-18"/>
              </a:rPr>
            </a:br>
            <a:r>
              <a:rPr lang="hr-HR" sz="2000" i="1" dirty="0">
                <a:latin typeface="Avenir Next LT Pro" panose="020B0504020202020204" pitchFamily="34" charset="-18"/>
              </a:rPr>
              <a:t>for a </a:t>
            </a:r>
            <a:r>
              <a:rPr lang="hr-HR" sz="2000" i="1" dirty="0" err="1">
                <a:latin typeface="Avenir Next LT Pro" panose="020B0504020202020204" pitchFamily="34" charset="-18"/>
              </a:rPr>
              <a:t>book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or</a:t>
            </a:r>
            <a:r>
              <a:rPr lang="hr-HR" sz="2000" i="1" dirty="0">
                <a:latin typeface="Avenir Next LT Pro" panose="020B0504020202020204" pitchFamily="34" charset="-18"/>
              </a:rPr>
              <a:t> a </a:t>
            </a:r>
            <a:r>
              <a:rPr lang="hr-HR" sz="2000" i="1" dirty="0" err="1">
                <a:latin typeface="Avenir Next LT Pro" panose="020B0504020202020204" pitchFamily="34" charset="-18"/>
              </a:rPr>
              <a:t>movie</a:t>
            </a:r>
            <a:r>
              <a:rPr lang="hr-HR" sz="2000" i="1" dirty="0">
                <a:latin typeface="Avenir Next LT Pro" panose="020B0504020202020204" pitchFamily="34" charset="-18"/>
              </a:rPr>
              <a:t>?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43A2086-AF97-450C-8CB2-E9FB74ECDC09}"/>
              </a:ext>
            </a:extLst>
          </p:cNvPr>
          <p:cNvSpPr/>
          <p:nvPr/>
        </p:nvSpPr>
        <p:spPr>
          <a:xfrm>
            <a:off x="7746351" y="1003163"/>
            <a:ext cx="40906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i="1" dirty="0">
              <a:solidFill>
                <a:srgbClr val="C00000"/>
              </a:solidFill>
              <a:latin typeface="Avenir Next LT Pro" panose="020B0504020202020204" pitchFamily="34" charset="-18"/>
            </a:endParaRPr>
          </a:p>
          <a:p>
            <a:endParaRPr lang="hr-HR" sz="2000" i="1" dirty="0">
              <a:latin typeface="Avenir Next LT Pro" panose="020B0504020202020204" pitchFamily="34" charset="-18"/>
            </a:endParaRPr>
          </a:p>
          <a:p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…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her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mum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Jane,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because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she’s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good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with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technology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.</a:t>
            </a:r>
          </a:p>
          <a:p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…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her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brother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Jake,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because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he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likes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to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cook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.</a:t>
            </a:r>
          </a:p>
          <a:p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…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her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aunt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Phoebe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,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because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she’s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very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smart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.</a:t>
            </a:r>
          </a:p>
          <a:p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..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her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stepsister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Natalie,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because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she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is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her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best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friend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.</a:t>
            </a:r>
          </a:p>
          <a:p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…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her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dad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Mark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,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because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he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likes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to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read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and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watch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C00000"/>
                </a:solidFill>
                <a:latin typeface="Avenir Next LT Pro" panose="020B0504020202020204" pitchFamily="34" charset="-18"/>
              </a:rPr>
              <a:t>movies</a:t>
            </a:r>
            <a:r>
              <a:rPr lang="hr-HR" sz="2000" i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77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628663-CBE5-42EA-8E7D-DB1FEF43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24" y="55576"/>
            <a:ext cx="3810000" cy="1325563"/>
          </a:xfrm>
        </p:spPr>
        <p:txBody>
          <a:bodyPr>
            <a:normAutofit/>
          </a:bodyPr>
          <a:lstStyle/>
          <a:p>
            <a:pPr algn="ctr"/>
            <a:r>
              <a:rPr lang="hr-HR" sz="2000" dirty="0" err="1">
                <a:latin typeface="Avenir Next LT Pro" panose="020B0504020202020204" pitchFamily="34" charset="-18"/>
              </a:rPr>
              <a:t>Match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the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definitions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with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words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and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phrases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from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the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text</a:t>
            </a:r>
            <a:r>
              <a:rPr lang="hr-HR" sz="2000" dirty="0">
                <a:latin typeface="Avenir Next LT Pro" panose="020B0504020202020204" pitchFamily="34" charset="-18"/>
              </a:rPr>
              <a:t>. </a:t>
            </a:r>
            <a:r>
              <a:rPr lang="hr-HR" sz="2000" i="1" dirty="0">
                <a:latin typeface="Avenir Next LT Pro" panose="020B0504020202020204" pitchFamily="34" charset="-18"/>
              </a:rPr>
              <a:t>(TASK 5, </a:t>
            </a:r>
            <a:r>
              <a:rPr lang="hr-HR" sz="2000" i="1" dirty="0" err="1">
                <a:latin typeface="Avenir Next LT Pro" panose="020B0504020202020204" pitchFamily="34" charset="-18"/>
              </a:rPr>
              <a:t>page</a:t>
            </a:r>
            <a:r>
              <a:rPr lang="hr-HR" sz="2000" i="1" dirty="0">
                <a:latin typeface="Avenir Next LT Pro" panose="020B0504020202020204" pitchFamily="34" charset="-18"/>
              </a:rPr>
              <a:t> 9)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F157CD-0174-4624-AD74-8D26748D7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121" y="2395367"/>
            <a:ext cx="7003229" cy="3810001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sz="2000" dirty="0">
                <a:latin typeface="Avenir Next LT Pro" panose="020B0504020202020204" pitchFamily="34" charset="-18"/>
              </a:rPr>
              <a:t>in-laws</a:t>
            </a:r>
            <a:r>
              <a:rPr lang="hr-HR" sz="2000" dirty="0">
                <a:latin typeface="Avenir Next LT Pro" panose="020B0504020202020204" pitchFamily="34" charset="-18"/>
              </a:rPr>
              <a:t> – </a:t>
            </a:r>
            <a:r>
              <a:rPr lang="hr-HR" sz="2000" i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obitelj supružnika</a:t>
            </a:r>
          </a:p>
          <a:p>
            <a:pPr marL="0" indent="0" algn="ctr">
              <a:buNone/>
            </a:pPr>
            <a:r>
              <a:rPr lang="en-US" sz="2000" dirty="0">
                <a:latin typeface="Avenir Next LT Pro" panose="020B0504020202020204" pitchFamily="34" charset="-18"/>
              </a:rPr>
              <a:t>great-grandmother</a:t>
            </a:r>
            <a:r>
              <a:rPr lang="hr-HR" sz="2000" dirty="0">
                <a:latin typeface="Avenir Next LT Pro" panose="020B0504020202020204" pitchFamily="34" charset="-18"/>
              </a:rPr>
              <a:t> - </a:t>
            </a:r>
            <a:r>
              <a:rPr lang="hr-HR" sz="2000" i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prabaka</a:t>
            </a:r>
          </a:p>
          <a:p>
            <a:pPr marL="0" indent="0" algn="ctr">
              <a:buNone/>
            </a:pPr>
            <a:r>
              <a:rPr lang="hr-HR" sz="2000" dirty="0">
                <a:latin typeface="Avenir Next LT Pro" panose="020B0504020202020204" pitchFamily="34" charset="-18"/>
              </a:rPr>
              <a:t>o</a:t>
            </a:r>
            <a:r>
              <a:rPr lang="en-US" sz="2000" dirty="0" err="1">
                <a:latin typeface="Avenir Next LT Pro" panose="020B0504020202020204" pitchFamily="34" charset="-18"/>
              </a:rPr>
              <a:t>ffspring</a:t>
            </a:r>
            <a:r>
              <a:rPr lang="hr-HR" sz="2000" dirty="0">
                <a:latin typeface="Avenir Next LT Pro" panose="020B0504020202020204" pitchFamily="34" charset="-18"/>
              </a:rPr>
              <a:t> - </a:t>
            </a:r>
            <a:r>
              <a:rPr lang="hr-HR" sz="2000" i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potomstvo</a:t>
            </a:r>
          </a:p>
          <a:p>
            <a:pPr marL="0" indent="0" algn="ctr">
              <a:buNone/>
            </a:pPr>
            <a:r>
              <a:rPr lang="hr-HR" sz="2000" dirty="0">
                <a:latin typeface="Avenir Next LT Pro" panose="020B0504020202020204" pitchFamily="34" charset="-18"/>
              </a:rPr>
              <a:t>s</a:t>
            </a:r>
            <a:r>
              <a:rPr lang="en-US" sz="2000" dirty="0" err="1">
                <a:latin typeface="Avenir Next LT Pro" panose="020B0504020202020204" pitchFamily="34" charset="-18"/>
              </a:rPr>
              <a:t>iblings</a:t>
            </a:r>
            <a:r>
              <a:rPr lang="hr-HR" sz="2000" dirty="0">
                <a:latin typeface="Avenir Next LT Pro" panose="020B0504020202020204" pitchFamily="34" charset="-18"/>
              </a:rPr>
              <a:t> – </a:t>
            </a:r>
            <a:r>
              <a:rPr lang="hr-HR" sz="2000" i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braća i sestre</a:t>
            </a:r>
          </a:p>
          <a:p>
            <a:pPr marL="0" indent="0" algn="ctr">
              <a:buNone/>
            </a:pPr>
            <a:r>
              <a:rPr lang="hr-HR" sz="2000" dirty="0">
                <a:latin typeface="Avenir Next LT Pro" panose="020B0504020202020204" pitchFamily="34" charset="-18"/>
              </a:rPr>
              <a:t>a</a:t>
            </a:r>
            <a:r>
              <a:rPr lang="en-US" sz="2000" dirty="0" err="1">
                <a:latin typeface="Avenir Next LT Pro" panose="020B0504020202020204" pitchFamily="34" charset="-18"/>
              </a:rPr>
              <a:t>ncestor</a:t>
            </a:r>
            <a:r>
              <a:rPr lang="hr-HR" sz="2000" dirty="0">
                <a:latin typeface="Avenir Next LT Pro" panose="020B0504020202020204" pitchFamily="34" charset="-18"/>
              </a:rPr>
              <a:t> - </a:t>
            </a:r>
            <a:r>
              <a:rPr lang="hr-HR" sz="2000" i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predak</a:t>
            </a:r>
          </a:p>
          <a:p>
            <a:pPr marL="0" indent="0" algn="ctr">
              <a:buNone/>
            </a:pPr>
            <a:r>
              <a:rPr lang="en-US" sz="2000" dirty="0">
                <a:latin typeface="Avenir Next LT Pro" panose="020B0504020202020204" pitchFamily="34" charset="-18"/>
              </a:rPr>
              <a:t>next of kin </a:t>
            </a:r>
            <a:r>
              <a:rPr lang="hr-HR" sz="2000" dirty="0">
                <a:latin typeface="Avenir Next LT Pro" panose="020B0504020202020204" pitchFamily="34" charset="-18"/>
              </a:rPr>
              <a:t>– </a:t>
            </a:r>
            <a:r>
              <a:rPr lang="hr-HR" sz="2000" i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najbliža rodbina</a:t>
            </a:r>
            <a:endParaRPr lang="en-US" sz="2000" i="1" dirty="0">
              <a:solidFill>
                <a:srgbClr val="0070C0"/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8585C1B3-F5B6-4587-B588-B0BE724505A4}"/>
              </a:ext>
            </a:extLst>
          </p:cNvPr>
          <p:cNvSpPr txBox="1">
            <a:spLocks/>
          </p:cNvSpPr>
          <p:nvPr/>
        </p:nvSpPr>
        <p:spPr>
          <a:xfrm>
            <a:off x="654424" y="1852726"/>
            <a:ext cx="3810000" cy="27300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Task</a:t>
            </a:r>
            <a:r>
              <a:rPr lang="hr-HR" sz="2000" b="1" dirty="0">
                <a:latin typeface="Avenir Next LT Pro" panose="020B0504020202020204" pitchFamily="34" charset="-18"/>
              </a:rPr>
              <a:t> 5</a:t>
            </a:r>
          </a:p>
          <a:p>
            <a:pPr marL="0" indent="0" algn="ctr">
              <a:buNone/>
            </a:pPr>
            <a:r>
              <a:rPr lang="hr-HR" sz="2000" dirty="0">
                <a:latin typeface="Avenir Next LT Pro" panose="020B0504020202020204" pitchFamily="34" charset="-18"/>
                <a:hlinkClick r:id="rId2"/>
              </a:rPr>
              <a:t>https://wordwall.net/resource/4246953/engleski-jezik/07unit-1-next-kin-03</a:t>
            </a:r>
            <a:endParaRPr lang="hr-HR" sz="2000" dirty="0"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040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8CF38-DFB9-EA9F-B270-B58498EB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A12E02-2AFB-F20B-F4E5-E351EBB99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910" t="25928" r="17425" b="53544"/>
          <a:stretch/>
        </p:blipFill>
        <p:spPr>
          <a:xfrm>
            <a:off x="349053" y="253417"/>
            <a:ext cx="11688482" cy="4131770"/>
          </a:xfr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2160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559BE42F-82A6-4409-B7BB-5C17DF38F325}"/>
              </a:ext>
            </a:extLst>
          </p:cNvPr>
          <p:cNvSpPr/>
          <p:nvPr/>
        </p:nvSpPr>
        <p:spPr>
          <a:xfrm>
            <a:off x="417680" y="372042"/>
            <a:ext cx="10520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latin typeface="Avenir Next LT Pro" panose="020B0504020202020204" pitchFamily="34" charset="-18"/>
              </a:rPr>
              <a:t>Some </a:t>
            </a:r>
            <a:r>
              <a:rPr lang="hr-HR" sz="2000" dirty="0" err="1">
                <a:latin typeface="Avenir Next LT Pro" panose="020B0504020202020204" pitchFamily="34" charset="-18"/>
              </a:rPr>
              <a:t>family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vocabulary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is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used</a:t>
            </a:r>
            <a:r>
              <a:rPr lang="hr-HR" sz="2000" dirty="0">
                <a:latin typeface="Avenir Next LT Pro" panose="020B0504020202020204" pitchFamily="34" charset="-18"/>
              </a:rPr>
              <a:t> for male, some for </a:t>
            </a:r>
            <a:r>
              <a:rPr lang="hr-HR" sz="2000" dirty="0" err="1">
                <a:latin typeface="Avenir Next LT Pro" panose="020B0504020202020204" pitchFamily="34" charset="-18"/>
              </a:rPr>
              <a:t>female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members</a:t>
            </a:r>
            <a:r>
              <a:rPr lang="hr-HR" sz="2000" dirty="0">
                <a:latin typeface="Avenir Next LT Pro" panose="020B0504020202020204" pitchFamily="34" charset="-18"/>
              </a:rPr>
              <a:t>, </a:t>
            </a:r>
            <a:r>
              <a:rPr lang="hr-HR" sz="2000" dirty="0" err="1">
                <a:latin typeface="Avenir Next LT Pro" panose="020B0504020202020204" pitchFamily="34" charset="-18"/>
              </a:rPr>
              <a:t>and</a:t>
            </a:r>
            <a:r>
              <a:rPr lang="hr-HR" sz="2000" dirty="0">
                <a:latin typeface="Avenir Next LT Pro" panose="020B0504020202020204" pitchFamily="34" charset="-18"/>
              </a:rPr>
              <a:t> some </a:t>
            </a:r>
            <a:r>
              <a:rPr lang="hr-HR" sz="2000" dirty="0" err="1">
                <a:latin typeface="Avenir Next LT Pro" panose="020B0504020202020204" pitchFamily="34" charset="-18"/>
              </a:rPr>
              <a:t>is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neutral</a:t>
            </a:r>
            <a:r>
              <a:rPr lang="hr-HR" sz="2000" dirty="0">
                <a:latin typeface="Avenir Next LT Pro" panose="020B0504020202020204" pitchFamily="34" charset="-18"/>
              </a:rPr>
              <a:t>.</a:t>
            </a:r>
          </a:p>
          <a:p>
            <a:r>
              <a:rPr lang="hr-HR" sz="2000" dirty="0" err="1">
                <a:latin typeface="Avenir Next LT Pro" panose="020B0504020202020204" pitchFamily="34" charset="-18"/>
              </a:rPr>
              <a:t>Write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>
                <a:solidFill>
                  <a:srgbClr val="7030A0"/>
                </a:solidFill>
                <a:latin typeface="Avenir Next LT Pro" panose="020B0504020202020204" pitchFamily="34" charset="-18"/>
              </a:rPr>
              <a:t>MALE</a:t>
            </a:r>
            <a:r>
              <a:rPr lang="hr-HR" sz="2000" dirty="0">
                <a:latin typeface="Avenir Next LT Pro" panose="020B0504020202020204" pitchFamily="34" charset="-18"/>
              </a:rPr>
              <a:t>, </a:t>
            </a:r>
            <a:r>
              <a:rPr lang="hr-HR" sz="2000" dirty="0">
                <a:solidFill>
                  <a:srgbClr val="7030A0"/>
                </a:solidFill>
                <a:latin typeface="Avenir Next LT Pro" panose="020B0504020202020204" pitchFamily="34" charset="-18"/>
              </a:rPr>
              <a:t>FEMALE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or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>
                <a:solidFill>
                  <a:srgbClr val="7030A0"/>
                </a:solidFill>
                <a:latin typeface="Avenir Next LT Pro" panose="020B0504020202020204" pitchFamily="34" charset="-18"/>
              </a:rPr>
              <a:t>NEUTRAL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next</a:t>
            </a:r>
            <a:r>
              <a:rPr lang="hr-HR" sz="2000" dirty="0">
                <a:latin typeface="Avenir Next LT Pro" panose="020B0504020202020204" pitchFamily="34" charset="-18"/>
              </a:rPr>
              <a:t> to </a:t>
            </a:r>
            <a:r>
              <a:rPr lang="hr-HR" sz="2000" dirty="0" err="1">
                <a:latin typeface="Avenir Next LT Pro" panose="020B0504020202020204" pitchFamily="34" charset="-18"/>
              </a:rPr>
              <a:t>the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words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in</a:t>
            </a:r>
            <a:r>
              <a:rPr lang="hr-HR" sz="2000" dirty="0">
                <a:latin typeface="Avenir Next LT Pro" panose="020B0504020202020204" pitchFamily="34" charset="-18"/>
              </a:rPr>
              <a:t> TASK 6, </a:t>
            </a:r>
            <a:r>
              <a:rPr lang="hr-HR" sz="2000" dirty="0" err="1">
                <a:latin typeface="Avenir Next LT Pro" panose="020B0504020202020204" pitchFamily="34" charset="-18"/>
              </a:rPr>
              <a:t>page</a:t>
            </a:r>
            <a:r>
              <a:rPr lang="hr-HR" sz="2000" dirty="0">
                <a:latin typeface="Avenir Next LT Pro" panose="020B0504020202020204" pitchFamily="34" charset="-18"/>
              </a:rPr>
              <a:t> 9.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3D4E995F-845A-4930-AA9E-F7C3DE3420C6}"/>
              </a:ext>
            </a:extLst>
          </p:cNvPr>
          <p:cNvSpPr/>
          <p:nvPr/>
        </p:nvSpPr>
        <p:spPr>
          <a:xfrm>
            <a:off x="417680" y="1255960"/>
            <a:ext cx="677800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sz="2000" i="1" dirty="0">
              <a:latin typeface="Avenir Next LT Pro" panose="020B0504020202020204" pitchFamily="34" charset="-18"/>
            </a:endParaRPr>
          </a:p>
          <a:p>
            <a:r>
              <a:rPr lang="hr-HR" sz="2000" i="1" dirty="0">
                <a:latin typeface="Avenir Next LT Pro" panose="020B0504020202020204" pitchFamily="34" charset="-18"/>
              </a:rPr>
              <a:t>	A GRANDFATHER – djed (muški rod)</a:t>
            </a:r>
            <a:r>
              <a:rPr lang="hr-HR" sz="2000" dirty="0">
                <a:solidFill>
                  <a:srgbClr val="7030A0"/>
                </a:solidFill>
                <a:latin typeface="Avenir Next LT Pro" panose="020B0504020202020204" pitchFamily="34" charset="-18"/>
              </a:rPr>
              <a:t> MALE</a:t>
            </a:r>
            <a:r>
              <a:rPr lang="hr-HR" sz="2000" dirty="0">
                <a:latin typeface="Avenir Next LT Pro" panose="020B0504020202020204" pitchFamily="34" charset="-18"/>
              </a:rPr>
              <a:t>,</a:t>
            </a:r>
            <a:endParaRPr lang="hr-HR" sz="2000" i="1" dirty="0">
              <a:latin typeface="Avenir Next LT Pro" panose="020B0504020202020204" pitchFamily="34" charset="-18"/>
            </a:endParaRPr>
          </a:p>
          <a:p>
            <a:r>
              <a:rPr lang="hr-HR" sz="2000" i="1" dirty="0">
                <a:latin typeface="Avenir Next LT Pro" panose="020B0504020202020204" pitchFamily="34" charset="-18"/>
              </a:rPr>
              <a:t>	A DAUGHTER – kći (ženski rod)</a:t>
            </a:r>
            <a:r>
              <a:rPr lang="hr-HR" sz="2000" dirty="0">
                <a:solidFill>
                  <a:srgbClr val="7030A0"/>
                </a:solidFill>
                <a:latin typeface="Avenir Next LT Pro" panose="020B0504020202020204" pitchFamily="34" charset="-18"/>
              </a:rPr>
              <a:t> FEMALE</a:t>
            </a:r>
            <a:endParaRPr lang="hr-HR" sz="2000" i="1" dirty="0">
              <a:latin typeface="Avenir Next LT Pro" panose="020B0504020202020204" pitchFamily="34" charset="-18"/>
            </a:endParaRPr>
          </a:p>
          <a:p>
            <a:r>
              <a:rPr lang="hr-HR" sz="2000" i="1" dirty="0">
                <a:latin typeface="Avenir Next LT Pro" panose="020B0504020202020204" pitchFamily="34" charset="-18"/>
              </a:rPr>
              <a:t>	A CHILD – dijete / dječak ili djevojčica? </a:t>
            </a:r>
            <a:r>
              <a:rPr lang="hr-HR" sz="2000" i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NEUTRAL</a:t>
            </a:r>
          </a:p>
          <a:p>
            <a:endParaRPr lang="hr-HR" sz="2000" dirty="0">
              <a:latin typeface="Avenir Next LT Pro" panose="020B0504020202020204" pitchFamily="34" charset="-18"/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D42EF7E2-9E2C-4A13-80A9-04AB3D6A2A10}"/>
              </a:ext>
            </a:extLst>
          </p:cNvPr>
          <p:cNvSpPr txBox="1">
            <a:spLocks/>
          </p:cNvSpPr>
          <p:nvPr/>
        </p:nvSpPr>
        <p:spPr>
          <a:xfrm>
            <a:off x="417680" y="3789997"/>
            <a:ext cx="7241765" cy="15762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Let’s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practise</a:t>
            </a:r>
            <a:endParaRPr lang="hr-HR" sz="2000" b="1" dirty="0">
              <a:latin typeface="Avenir Next LT Pro" panose="020B0504020202020204" pitchFamily="34" charset="-18"/>
            </a:endParaRPr>
          </a:p>
          <a:p>
            <a:pPr marL="0" indent="0" algn="ctr">
              <a:buNone/>
            </a:pPr>
            <a:endParaRPr lang="hr-HR" sz="2000" i="1" dirty="0">
              <a:solidFill>
                <a:schemeClr val="accent1"/>
              </a:solidFill>
              <a:latin typeface="Avenir Next LT Pro" panose="020B0504020202020204" pitchFamily="34" charset="-18"/>
            </a:endParaRPr>
          </a:p>
          <a:p>
            <a:pPr marL="0" indent="0" algn="ctr">
              <a:buNone/>
            </a:pPr>
            <a:r>
              <a:rPr lang="hr-HR" sz="2000" dirty="0">
                <a:latin typeface="Avenir Next LT Pro" panose="020B0504020202020204" pitchFamily="34" charset="-18"/>
                <a:hlinkClick r:id="rId2"/>
              </a:rPr>
              <a:t>https://learningapps.org/watch?v=ptd88khv520</a:t>
            </a:r>
            <a:endParaRPr lang="hr-HR" sz="2000" i="1" dirty="0">
              <a:solidFill>
                <a:schemeClr val="accent1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926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0044-A22B-24C9-975F-ED0B4C8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C33B245-C071-43A5-4BEA-B28DA4B35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45812" r="17335" b="43930"/>
          <a:stretch/>
        </p:blipFill>
        <p:spPr>
          <a:xfrm>
            <a:off x="257206" y="2061086"/>
            <a:ext cx="11487426" cy="2029133"/>
          </a:xfr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36665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552</Words>
  <Application>Microsoft Office PowerPoint</Application>
  <PresentationFormat>Widescreen</PresentationFormat>
  <Paragraphs>87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Tema sustava Office</vt:lpstr>
      <vt:lpstr>UNIT 1;  With you from the start</vt:lpstr>
      <vt:lpstr>PowerPoint Presentation</vt:lpstr>
      <vt:lpstr>PowerPoint Presentation</vt:lpstr>
      <vt:lpstr>PowerPoint Presentation</vt:lpstr>
      <vt:lpstr>PowerPoint Presentation</vt:lpstr>
      <vt:lpstr>Match the definitions with words and phrases from the text. (TASK 5, page 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22</cp:revision>
  <dcterms:created xsi:type="dcterms:W3CDTF">2020-09-12T11:20:19Z</dcterms:created>
  <dcterms:modified xsi:type="dcterms:W3CDTF">2022-09-04T17:49:02Z</dcterms:modified>
</cp:coreProperties>
</file>